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" name="Shape 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vest_&amp;_nu_logos" descr="invest_&amp;_nu_logo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3661" y="6140450"/>
            <a:ext cx="5922964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Author:  Bill Buchanan"/>
          <p:cNvSpPr txBox="1"/>
          <p:nvPr/>
        </p:nvSpPr>
        <p:spPr>
          <a:xfrm rot="16200000">
            <a:off x="8332614" y="6056169"/>
            <a:ext cx="1360806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0" sz="10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16" name="Author:  Bill Buchanan"/>
          <p:cNvSpPr txBox="1"/>
          <p:nvPr/>
        </p:nvSpPr>
        <p:spPr>
          <a:xfrm rot="16200000">
            <a:off x="8332614" y="6056169"/>
            <a:ext cx="1360806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0" sz="10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17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hor:  Bill Buchanan"/>
          <p:cNvSpPr txBox="1"/>
          <p:nvPr/>
        </p:nvSpPr>
        <p:spPr>
          <a:xfrm rot="16200000">
            <a:off x="8332614" y="6056169"/>
            <a:ext cx="1360806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0" sz="10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26" name="Author:  Bill Buchanan"/>
          <p:cNvSpPr txBox="1"/>
          <p:nvPr/>
        </p:nvSpPr>
        <p:spPr>
          <a:xfrm rot="16200000">
            <a:off x="8332614" y="6056169"/>
            <a:ext cx="1360806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0" sz="10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1143000" y="1699022"/>
            <a:ext cx="6858000" cy="1790702"/>
          </a:xfrm>
          <a:prstGeom prst="rect">
            <a:avLst/>
          </a:prstGeom>
        </p:spPr>
        <p:txBody>
          <a:bodyPr lIns="34289" tIns="34289" rIns="34289" bIns="34289" anchor="b"/>
          <a:lstStyle>
            <a:lvl1pPr algn="ctr">
              <a:lnSpc>
                <a:spcPct val="90000"/>
              </a:lnSpc>
              <a:defRPr b="0"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1143000" y="3558778"/>
            <a:ext cx="6858000" cy="1241823"/>
          </a:xfrm>
          <a:prstGeom prst="rect">
            <a:avLst/>
          </a:prstGeom>
          <a:noFill/>
        </p:spPr>
        <p:txBody>
          <a:bodyPr lIns="34289" tIns="34289" rIns="34289" bIns="34289"/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8279589" y="5638245"/>
            <a:ext cx="235763" cy="246379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lnSpc>
                <a:spcPct val="90000"/>
              </a:lnSpc>
              <a:defRPr b="0" sz="36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idx="1"/>
          </p:nvPr>
        </p:nvSpPr>
        <p:spPr>
          <a:xfrm>
            <a:off x="628650" y="2226467"/>
            <a:ext cx="7886700" cy="3263507"/>
          </a:xfrm>
          <a:prstGeom prst="rect">
            <a:avLst/>
          </a:prstGeom>
          <a:noFill/>
        </p:spPr>
        <p:txBody>
          <a:bodyPr lIns="34289" tIns="34289" rIns="34289" bIns="34289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8" indent="-320038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xfrm>
            <a:off x="8279589" y="5638245"/>
            <a:ext cx="235763" cy="246379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/>
          <a:lstStyle>
            <a:lvl1pPr algn="ctr" defTabSz="1097280">
              <a:defRPr b="0" sz="5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xfrm>
            <a:off x="457200" y="1905000"/>
            <a:ext cx="8229600" cy="3771639"/>
          </a:xfrm>
          <a:prstGeom prst="rect">
            <a:avLst/>
          </a:prstGeom>
          <a:noFill/>
        </p:spPr>
        <p:txBody>
          <a:bodyPr/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2" indent="-387802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8" indent="-434338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8" indent="-434338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8402432" y="5866925"/>
            <a:ext cx="284369" cy="307339"/>
          </a:xfrm>
          <a:prstGeom prst="rect">
            <a:avLst/>
          </a:prstGeom>
        </p:spPr>
        <p:txBody>
          <a:bodyPr/>
          <a:lstStyle>
            <a:lvl1pPr defTabSz="1097280">
              <a:defRPr b="0"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hor:  Bill Buchanan"/>
          <p:cNvSpPr txBox="1"/>
          <p:nvPr/>
        </p:nvSpPr>
        <p:spPr>
          <a:xfrm rot="16200000">
            <a:off x="8332614" y="6056169"/>
            <a:ext cx="1360806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0" sz="10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Author:  Bill Buchanan</a:t>
            </a:r>
          </a:p>
        </p:txBody>
      </p:sp>
      <p:sp>
        <p:nvSpPr>
          <p:cNvPr id="3" name="Author:  Bill Buchanan"/>
          <p:cNvSpPr txBox="1"/>
          <p:nvPr/>
        </p:nvSpPr>
        <p:spPr>
          <a:xfrm rot="16200000">
            <a:off x="8332614" y="6056169"/>
            <a:ext cx="1360806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0" sz="10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Author:  Bill Buchanan</a:t>
            </a:r>
          </a:p>
        </p:txBody>
      </p:sp>
      <p:pic>
        <p:nvPicPr>
          <p:cNvPr id="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Body Level One…"/>
          <p:cNvSpPr txBox="1"/>
          <p:nvPr>
            <p:ph type="body" idx="1"/>
          </p:nvPr>
        </p:nvSpPr>
        <p:spPr>
          <a:xfrm>
            <a:off x="1069975" y="1709736"/>
            <a:ext cx="7391400" cy="33528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Title Text"/>
          <p:cNvSpPr txBox="1"/>
          <p:nvPr>
            <p:ph type="title"/>
          </p:nvPr>
        </p:nvSpPr>
        <p:spPr>
          <a:xfrm>
            <a:off x="914400" y="-388939"/>
            <a:ext cx="82296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6296661" y="6218618"/>
            <a:ext cx="256539" cy="27546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hyperlink" Target="https://github.com/billbuchanan/appliedcrypto" TargetMode="External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/>
          <p:nvPr>
            <p:ph type="title"/>
          </p:nvPr>
        </p:nvSpPr>
        <p:spPr>
          <a:xfrm>
            <a:off x="481011" y="68956"/>
            <a:ext cx="7619408" cy="6492332"/>
          </a:xfrm>
          <a:prstGeom prst="rect">
            <a:avLst/>
          </a:prstGeom>
        </p:spPr>
        <p:txBody>
          <a:bodyPr/>
          <a:lstStyle/>
          <a:p>
            <a:pPr algn="l">
              <a:defRPr b="1" sz="4600">
                <a:solidFill>
                  <a:srgbClr val="C00000"/>
                </a:solidFill>
              </a:defRPr>
            </a:pPr>
            <a:r>
              <a:t>Cryptography Fundamentals</a:t>
            </a:r>
          </a:p>
          <a:p>
            <a:pPr algn="l">
              <a:defRPr b="1" sz="4600">
                <a:solidFill>
                  <a:srgbClr val="C00000"/>
                </a:solidFill>
              </a:defRPr>
            </a:pPr>
          </a:p>
          <a:p>
            <a:pPr algn="l">
              <a:defRPr sz="2000">
                <a:solidFill>
                  <a:srgbClr val="C00000"/>
                </a:solidFill>
              </a:defRPr>
            </a:pPr>
            <a:r>
              <a:t>Traditional ciphers.</a:t>
            </a:r>
            <a:endParaRPr b="1" sz="4600"/>
          </a:p>
          <a:p>
            <a:pPr algn="l">
              <a:defRPr sz="2000">
                <a:solidFill>
                  <a:srgbClr val="C00000"/>
                </a:solidFill>
              </a:defRPr>
            </a:pPr>
            <a:r>
              <a:t>Frequency Analysis.</a:t>
            </a:r>
            <a:endParaRPr b="1" sz="4600"/>
          </a:p>
          <a:p>
            <a:pPr algn="l">
              <a:defRPr sz="2000">
                <a:solidFill>
                  <a:srgbClr val="C00000"/>
                </a:solidFill>
              </a:defRPr>
            </a:pPr>
            <a:r>
              <a:t>Operators and GCD.</a:t>
            </a:r>
            <a:endParaRPr b="1" sz="4600"/>
          </a:p>
          <a:p>
            <a:pPr algn="l">
              <a:defRPr sz="2000">
                <a:solidFill>
                  <a:srgbClr val="C00000"/>
                </a:solidFill>
              </a:defRPr>
            </a:pPr>
            <a:r>
              <a:t>Encoding.</a:t>
            </a:r>
            <a:endParaRPr b="1" sz="4600"/>
          </a:p>
          <a:p>
            <a:pPr algn="l">
              <a:defRPr sz="2000">
                <a:solidFill>
                  <a:srgbClr val="C00000"/>
                </a:solidFill>
              </a:defRPr>
            </a:pPr>
            <a:r>
              <a:t>Big Integers.</a:t>
            </a:r>
            <a:endParaRPr b="1" sz="4600"/>
          </a:p>
          <a:p>
            <a:pPr algn="l">
              <a:defRPr sz="2000">
                <a:solidFill>
                  <a:srgbClr val="C00000"/>
                </a:solidFill>
              </a:defRPr>
            </a:pPr>
            <a:r>
              <a:t>Random Numbers.</a:t>
            </a:r>
            <a:endParaRPr b="1" sz="4600"/>
          </a:p>
          <a:p>
            <a:pPr algn="l">
              <a:defRPr sz="2000">
                <a:solidFill>
                  <a:srgbClr val="C00000"/>
                </a:solidFill>
              </a:defRPr>
            </a:pPr>
            <a:r>
              <a:t>Key-based Encryption.</a:t>
            </a:r>
            <a:endParaRPr b="1" sz="4600"/>
          </a:p>
          <a:p>
            <a:pPr algn="l">
              <a:defRPr sz="2000">
                <a:solidFill>
                  <a:srgbClr val="C00000"/>
                </a:solidFill>
              </a:defRPr>
            </a:pPr>
            <a:br>
              <a:rPr b="1" sz="4600"/>
            </a:br>
            <a:br>
              <a:rPr b="1" sz="4600"/>
            </a:br>
            <a:r>
              <a:rPr b="1" sz="3200">
                <a:solidFill>
                  <a:srgbClr val="000000"/>
                </a:solidFill>
              </a:rPr>
              <a:t>Prof Bill Buchanan</a:t>
            </a:r>
            <a:br>
              <a:rPr b="1" sz="3200">
                <a:solidFill>
                  <a:srgbClr val="000000"/>
                </a:solidFill>
              </a:rPr>
            </a:br>
            <a:r>
              <a:t>https://asecuritysite.com/challenges</a:t>
            </a:r>
            <a:br/>
          </a:p>
        </p:txBody>
      </p:sp>
      <p:pic>
        <p:nvPicPr>
          <p:cNvPr id="8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1634808"/>
            <a:ext cx="4178300" cy="414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creenshot 2025-01-27 at 08.19.07.png" descr="Screenshot 2025-01-27 at 08.19.07.png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404" y="92497"/>
            <a:ext cx="6905431" cy="67714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1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338" y="0"/>
            <a:ext cx="9177339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11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5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5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5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Encryption"/>
          <p:cNvSpPr txBox="1"/>
          <p:nvPr>
            <p:ph type="title"/>
          </p:nvPr>
        </p:nvSpPr>
        <p:spPr>
          <a:xfrm>
            <a:off x="0" y="-31330"/>
            <a:ext cx="7886700" cy="649704"/>
          </a:xfrm>
          <a:prstGeom prst="rect">
            <a:avLst/>
          </a:prstGeom>
        </p:spPr>
        <p:txBody>
          <a:bodyPr/>
          <a:lstStyle/>
          <a:p>
            <a:pPr/>
            <a:r>
              <a:t>Encryption</a:t>
            </a:r>
          </a:p>
        </p:txBody>
      </p:sp>
      <p:pic>
        <p:nvPicPr>
          <p:cNvPr id="8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88" y="3901032"/>
            <a:ext cx="2887280" cy="2014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982" y="1756915"/>
            <a:ext cx="1099508" cy="1560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2.pdf" descr="image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2851" y="1607036"/>
            <a:ext cx="1326501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83528" y="3884677"/>
            <a:ext cx="1099508" cy="1509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67875" y="906337"/>
            <a:ext cx="1150949" cy="1616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47030" y="1095341"/>
            <a:ext cx="1150948" cy="12386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9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24796" y="4601064"/>
            <a:ext cx="1215536" cy="130727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9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12106" y="2187431"/>
            <a:ext cx="1326501" cy="14231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pic>
        <p:nvPicPr>
          <p:cNvPr id="9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011922" y="2475127"/>
            <a:ext cx="1326501" cy="14313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8900" dir="16200000">
              <a:srgbClr val="000000">
                <a:alpha val="70000"/>
              </a:srgbClr>
            </a:outerShdw>
          </a:effectLst>
        </p:spPr>
      </p:pic>
      <p:sp>
        <p:nvSpPr>
          <p:cNvPr id="95" name="Encryption works great, until it doesn't.…"/>
          <p:cNvSpPr txBox="1"/>
          <p:nvPr/>
        </p:nvSpPr>
        <p:spPr>
          <a:xfrm>
            <a:off x="5082092" y="4140344"/>
            <a:ext cx="3990954" cy="230377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2" indent="-180472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2" indent="-180472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2" indent="-180472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2" indent="-180472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" y="0"/>
            <a:ext cx="9153525" cy="6881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7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7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"/>
          <p:cNvSpPr txBox="1"/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Body"/>
          <p:cNvSpPr txBox="1"/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7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" y="0"/>
            <a:ext cx="9124950" cy="6869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sp>
        <p:nvSpPr>
          <p:cNvPr id="181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8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/>
          <p:nvPr>
            <p:ph type="title"/>
          </p:nvPr>
        </p:nvSpPr>
        <p:spPr>
          <a:xfrm>
            <a:off x="481011" y="68956"/>
            <a:ext cx="7619408" cy="6492332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t>Cryptography Fundamentals</a:t>
            </a:r>
          </a:p>
          <a:p>
            <a:pPr>
              <a:defRPr sz="4600"/>
            </a:pPr>
          </a:p>
          <a:p>
            <a:pPr>
              <a:defRPr sz="2000"/>
            </a:pPr>
            <a:r>
              <a:t>Traditional ciphers.</a:t>
            </a:r>
            <a:endParaRPr sz="4600"/>
          </a:p>
          <a:p>
            <a:pPr>
              <a:defRPr sz="2000"/>
            </a:pPr>
            <a:r>
              <a:t>Frequency Analysis.</a:t>
            </a:r>
            <a:endParaRPr sz="4600"/>
          </a:p>
          <a:p>
            <a:pPr>
              <a:defRPr sz="2000"/>
            </a:pPr>
            <a:r>
              <a:t>Operators and GCD.</a:t>
            </a:r>
            <a:endParaRPr sz="4600"/>
          </a:p>
          <a:p>
            <a:pPr>
              <a:defRPr sz="2000"/>
            </a:pPr>
            <a:r>
              <a:t>Encoding.</a:t>
            </a:r>
            <a:endParaRPr sz="4600"/>
          </a:p>
          <a:p>
            <a:pPr>
              <a:defRPr sz="2000"/>
            </a:pPr>
            <a:r>
              <a:t>Big Integers.</a:t>
            </a:r>
            <a:endParaRPr sz="4600"/>
          </a:p>
          <a:p>
            <a:pPr>
              <a:defRPr sz="2000"/>
            </a:pPr>
            <a:r>
              <a:t>Random Numbers.</a:t>
            </a:r>
            <a:endParaRPr sz="4600"/>
          </a:p>
          <a:p>
            <a:pPr>
              <a:defRPr sz="2000"/>
            </a:pPr>
            <a:r>
              <a:t>Key-based Encryption.</a:t>
            </a:r>
            <a:endParaRPr sz="4600"/>
          </a:p>
          <a:p>
            <a:pPr>
              <a:defRPr sz="2000"/>
            </a:pPr>
            <a:br>
              <a:rPr sz="4600"/>
            </a:br>
            <a:br>
              <a:rPr sz="4600"/>
            </a:br>
            <a:r>
              <a:rPr sz="3200">
                <a:solidFill>
                  <a:srgbClr val="000000"/>
                </a:solidFill>
              </a:rPr>
              <a:t>Prof Bill Buchanan</a:t>
            </a:r>
            <a:br>
              <a:rPr sz="3200">
                <a:solidFill>
                  <a:srgbClr val="000000"/>
                </a:solidFill>
              </a:rPr>
            </a:br>
            <a:r>
              <a:t>https://asecuritysite.com/challenges</a:t>
            </a:r>
            <a:br/>
          </a:p>
        </p:txBody>
      </p:sp>
      <p:pic>
        <p:nvPicPr>
          <p:cNvPr id="18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1634808"/>
            <a:ext cx="4178300" cy="414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8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9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9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638" y="0"/>
            <a:ext cx="9164639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0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05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09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1"/>
          <p:cNvSpPr txBox="1"/>
          <p:nvPr>
            <p:ph type="title"/>
          </p:nvPr>
        </p:nvSpPr>
        <p:spPr>
          <a:xfrm>
            <a:off x="481011" y="68956"/>
            <a:ext cx="7619408" cy="6492332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t>Cryptography Fundamentals</a:t>
            </a:r>
          </a:p>
          <a:p>
            <a:pPr>
              <a:defRPr sz="4600"/>
            </a:pPr>
          </a:p>
          <a:p>
            <a:pPr>
              <a:defRPr sz="2000"/>
            </a:pPr>
            <a:r>
              <a:t>Traditional ciphers.</a:t>
            </a:r>
            <a:endParaRPr sz="4600"/>
          </a:p>
          <a:p>
            <a:pPr>
              <a:defRPr sz="2000"/>
            </a:pPr>
            <a:r>
              <a:t>Frequency Analysis.</a:t>
            </a:r>
            <a:endParaRPr sz="4600"/>
          </a:p>
          <a:p>
            <a:pPr>
              <a:defRPr sz="2000"/>
            </a:pPr>
            <a:r>
              <a:t>Operators and GCD.</a:t>
            </a:r>
            <a:endParaRPr sz="4600"/>
          </a:p>
          <a:p>
            <a:pPr>
              <a:defRPr sz="2000"/>
            </a:pPr>
            <a:r>
              <a:t>Encoding.</a:t>
            </a:r>
            <a:endParaRPr sz="4600"/>
          </a:p>
          <a:p>
            <a:pPr>
              <a:defRPr sz="2000"/>
            </a:pPr>
            <a:r>
              <a:t>Big Integers.</a:t>
            </a:r>
            <a:endParaRPr sz="4600"/>
          </a:p>
          <a:p>
            <a:pPr>
              <a:defRPr sz="2000"/>
            </a:pPr>
            <a:r>
              <a:t>Random Numbers.</a:t>
            </a:r>
            <a:endParaRPr sz="4600"/>
          </a:p>
          <a:p>
            <a:pPr>
              <a:defRPr sz="2000"/>
            </a:pPr>
            <a:r>
              <a:t>Key-based Encryption.</a:t>
            </a:r>
            <a:endParaRPr sz="4600"/>
          </a:p>
          <a:p>
            <a:pPr>
              <a:defRPr sz="2000"/>
            </a:pPr>
            <a:br>
              <a:rPr sz="4600"/>
            </a:br>
            <a:br>
              <a:rPr sz="4600"/>
            </a:br>
            <a:r>
              <a:rPr sz="3200">
                <a:solidFill>
                  <a:srgbClr val="000000"/>
                </a:solidFill>
              </a:rPr>
              <a:t>Prof Bill Buchanan</a:t>
            </a:r>
            <a:br>
              <a:rPr sz="3200">
                <a:solidFill>
                  <a:srgbClr val="000000"/>
                </a:solidFill>
              </a:rPr>
            </a:br>
            <a:r>
              <a:t>https://asecuritysite.com/challenges</a:t>
            </a:r>
            <a:br/>
          </a:p>
        </p:txBody>
      </p:sp>
      <p:pic>
        <p:nvPicPr>
          <p:cNvPr id="21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1634808"/>
            <a:ext cx="4178300" cy="414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1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20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24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28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32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36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/>
          <p:nvPr>
            <p:ph type="title"/>
          </p:nvPr>
        </p:nvSpPr>
        <p:spPr>
          <a:xfrm>
            <a:off x="481011" y="68956"/>
            <a:ext cx="7619408" cy="6492332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t>Cryptography Fundamentals</a:t>
            </a:r>
          </a:p>
          <a:p>
            <a:pPr>
              <a:defRPr sz="4600"/>
            </a:pPr>
          </a:p>
          <a:p>
            <a:pPr>
              <a:defRPr sz="2000"/>
            </a:pPr>
            <a:r>
              <a:t>Traditional ciphers.</a:t>
            </a:r>
            <a:endParaRPr sz="4600"/>
          </a:p>
          <a:p>
            <a:pPr>
              <a:defRPr sz="2000"/>
            </a:pPr>
            <a:r>
              <a:t>Frequency Analysis.</a:t>
            </a:r>
            <a:endParaRPr sz="4600"/>
          </a:p>
          <a:p>
            <a:pPr>
              <a:defRPr sz="2000"/>
            </a:pPr>
            <a:r>
              <a:t>Operators and GCD.</a:t>
            </a:r>
            <a:endParaRPr sz="4600"/>
          </a:p>
          <a:p>
            <a:pPr>
              <a:defRPr sz="2000"/>
            </a:pPr>
            <a:r>
              <a:t>Encoding.</a:t>
            </a:r>
            <a:endParaRPr sz="4600"/>
          </a:p>
          <a:p>
            <a:pPr>
              <a:defRPr sz="2000"/>
            </a:pPr>
            <a:r>
              <a:t>Big Integers.</a:t>
            </a:r>
            <a:endParaRPr sz="4600"/>
          </a:p>
          <a:p>
            <a:pPr>
              <a:defRPr sz="2000"/>
            </a:pPr>
            <a:r>
              <a:t>Random Numbers.</a:t>
            </a:r>
            <a:endParaRPr sz="4600"/>
          </a:p>
          <a:p>
            <a:pPr>
              <a:defRPr sz="2000"/>
            </a:pPr>
            <a:r>
              <a:t>Key-based Encryption.</a:t>
            </a:r>
            <a:endParaRPr sz="4600"/>
          </a:p>
          <a:p>
            <a:pPr>
              <a:defRPr sz="2000"/>
            </a:pPr>
            <a:br>
              <a:rPr sz="4600"/>
            </a:br>
            <a:br>
              <a:rPr sz="4600"/>
            </a:br>
            <a:r>
              <a:rPr sz="3200">
                <a:solidFill>
                  <a:srgbClr val="000000"/>
                </a:solidFill>
              </a:rPr>
              <a:t>Prof Bill Buchanan</a:t>
            </a:r>
            <a:br>
              <a:rPr sz="3200">
                <a:solidFill>
                  <a:srgbClr val="000000"/>
                </a:solidFill>
              </a:rPr>
            </a:br>
            <a:r>
              <a:t>https://asecuritysite.com/challenges</a:t>
            </a:r>
            <a:br/>
          </a:p>
        </p:txBody>
      </p:sp>
      <p:pic>
        <p:nvPicPr>
          <p:cNvPr id="23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1634808"/>
            <a:ext cx="4178300" cy="414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/>
          <p:nvPr>
            <p:ph type="title"/>
          </p:nvPr>
        </p:nvSpPr>
        <p:spPr>
          <a:xfrm>
            <a:off x="481011" y="68956"/>
            <a:ext cx="7619408" cy="6492332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t>Cryptography Fundamentals</a:t>
            </a:r>
          </a:p>
          <a:p>
            <a:pPr>
              <a:defRPr sz="4600"/>
            </a:pPr>
          </a:p>
          <a:p>
            <a:pPr>
              <a:defRPr sz="2000"/>
            </a:pPr>
            <a:r>
              <a:t>Traditional ciphers.</a:t>
            </a:r>
            <a:endParaRPr sz="4600"/>
          </a:p>
          <a:p>
            <a:pPr>
              <a:defRPr sz="2000"/>
            </a:pPr>
            <a:r>
              <a:t>Frequency Analysis.</a:t>
            </a:r>
            <a:endParaRPr sz="4600"/>
          </a:p>
          <a:p>
            <a:pPr>
              <a:defRPr sz="2000"/>
            </a:pPr>
            <a:r>
              <a:t>Operators and GCD.</a:t>
            </a:r>
            <a:endParaRPr sz="4600"/>
          </a:p>
          <a:p>
            <a:pPr>
              <a:defRPr sz="2000"/>
            </a:pPr>
            <a:r>
              <a:t>Encoding.</a:t>
            </a:r>
            <a:endParaRPr sz="4600"/>
          </a:p>
          <a:p>
            <a:pPr>
              <a:defRPr sz="2000"/>
            </a:pPr>
            <a:r>
              <a:t>Big Integers.</a:t>
            </a:r>
            <a:endParaRPr sz="4600"/>
          </a:p>
          <a:p>
            <a:pPr>
              <a:defRPr sz="2000"/>
            </a:pPr>
            <a:r>
              <a:t>Random Numbers.</a:t>
            </a:r>
            <a:endParaRPr sz="4600"/>
          </a:p>
          <a:p>
            <a:pPr>
              <a:defRPr sz="2000"/>
            </a:pPr>
            <a:r>
              <a:t>Key-based Encryption.</a:t>
            </a:r>
            <a:endParaRPr sz="4600"/>
          </a:p>
          <a:p>
            <a:pPr>
              <a:defRPr sz="2000"/>
            </a:pPr>
            <a:br>
              <a:rPr sz="4600"/>
            </a:br>
            <a:br>
              <a:rPr sz="4600"/>
            </a:br>
            <a:r>
              <a:rPr sz="3200">
                <a:solidFill>
                  <a:srgbClr val="000000"/>
                </a:solidFill>
              </a:rPr>
              <a:t>Prof Bill Buchanan</a:t>
            </a:r>
            <a:br>
              <a:rPr sz="3200">
                <a:solidFill>
                  <a:srgbClr val="000000"/>
                </a:solidFill>
              </a:rPr>
            </a:br>
            <a:r>
              <a:t>https://asecuritysite.com/challenges</a:t>
            </a:r>
            <a:br/>
          </a:p>
        </p:txBody>
      </p:sp>
      <p:pic>
        <p:nvPicPr>
          <p:cNvPr id="10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1634808"/>
            <a:ext cx="4178300" cy="414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4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5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xfrm>
            <a:off x="481011" y="68956"/>
            <a:ext cx="7619408" cy="6492332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t>Cryptography Fundamentals</a:t>
            </a:r>
          </a:p>
          <a:p>
            <a:pPr>
              <a:defRPr sz="4600"/>
            </a:pPr>
          </a:p>
          <a:p>
            <a:pPr>
              <a:defRPr sz="2000"/>
            </a:pPr>
            <a:r>
              <a:t>Traditional ciphers.</a:t>
            </a:r>
            <a:endParaRPr sz="4600"/>
          </a:p>
          <a:p>
            <a:pPr>
              <a:defRPr sz="2000"/>
            </a:pPr>
            <a:r>
              <a:t>Frequency Analysis.</a:t>
            </a:r>
            <a:endParaRPr sz="4600"/>
          </a:p>
          <a:p>
            <a:pPr>
              <a:defRPr sz="2000"/>
            </a:pPr>
            <a:r>
              <a:t>Operators and GCD.</a:t>
            </a:r>
            <a:endParaRPr sz="4600"/>
          </a:p>
          <a:p>
            <a:pPr>
              <a:defRPr sz="2000"/>
            </a:pPr>
            <a:r>
              <a:t>Encoding.</a:t>
            </a:r>
            <a:endParaRPr sz="4600"/>
          </a:p>
          <a:p>
            <a:pPr>
              <a:defRPr sz="2000"/>
            </a:pPr>
            <a:r>
              <a:t>Big Integers.</a:t>
            </a:r>
            <a:endParaRPr sz="4600"/>
          </a:p>
          <a:p>
            <a:pPr>
              <a:defRPr sz="2000"/>
            </a:pPr>
            <a:r>
              <a:t>Random Numbers.</a:t>
            </a:r>
            <a:endParaRPr sz="4600"/>
          </a:p>
          <a:p>
            <a:pPr>
              <a:defRPr sz="2000"/>
            </a:pPr>
            <a:r>
              <a:t>Key-based Encryption.</a:t>
            </a:r>
            <a:endParaRPr sz="4600"/>
          </a:p>
          <a:p>
            <a:pPr>
              <a:defRPr sz="2000"/>
            </a:pPr>
            <a:br>
              <a:rPr sz="4600"/>
            </a:br>
            <a:br>
              <a:rPr sz="4600"/>
            </a:br>
            <a:r>
              <a:rPr sz="3200">
                <a:solidFill>
                  <a:srgbClr val="000000"/>
                </a:solidFill>
              </a:rPr>
              <a:t>Prof Bill Buchanan</a:t>
            </a:r>
            <a:br>
              <a:rPr sz="3200">
                <a:solidFill>
                  <a:srgbClr val="000000"/>
                </a:solidFill>
              </a:rPr>
            </a:br>
            <a:r>
              <a:t>https://asecuritysite.com/challenges</a:t>
            </a:r>
            <a:br/>
          </a:p>
        </p:txBody>
      </p:sp>
      <p:pic>
        <p:nvPicPr>
          <p:cNvPr id="26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1634808"/>
            <a:ext cx="4178300" cy="414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0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34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43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1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/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Body"/>
          <p:cNvSpPr txBox="1"/>
          <p:nvPr>
            <p:ph type="body" sz="half" idx="4294967295"/>
          </p:nvPr>
        </p:nvSpPr>
        <p:spPr>
          <a:xfrm>
            <a:off x="1069975" y="1709736"/>
            <a:ext cx="7391400" cy="3352802"/>
          </a:xfrm>
          <a:prstGeom prst="rect">
            <a:avLst/>
          </a:prstGeom>
        </p:spPr>
        <p:txBody>
          <a:bodyPr/>
          <a:lstStyle/>
          <a:p>
            <a:pPr>
              <a:buChar char="•"/>
            </a:pPr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